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3"/>
    <p:sldId id="324" r:id="rId4"/>
    <p:sldId id="325" r:id="rId5"/>
    <p:sldId id="322" r:id="rId6"/>
    <p:sldId id="316" r:id="rId7"/>
    <p:sldId id="339" r:id="rId8"/>
    <p:sldId id="315" r:id="rId9"/>
    <p:sldId id="317" r:id="rId10"/>
    <p:sldId id="319" r:id="rId11"/>
    <p:sldId id="284" r:id="rId12"/>
    <p:sldId id="337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2" name="daion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38" y="96"/>
      </p:cViewPr>
      <p:guideLst>
        <p:guide orient="horz" pos="1667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8-28T21:34:56.9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000" dirty="0">
              <a:latin typeface="Golos Text" panose="020B0503020202020204"/>
            </a:endParaRP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8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400" dirty="0">
              <a:latin typeface="Golos Text" panose="020B0503020202020204"/>
            </a:endParaRP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20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3020" y="242538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Net Address Management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учет и управлени</a:t>
            </a:r>
            <a:r>
              <a:rPr lang="en-US" alt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IP-адресами </a:t>
            </a:r>
            <a:b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сетевых устройств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Перспективы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Направления развития приложения:</a:t>
            </a:r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создание мобильного приложения “Список”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онлайн-мониторинг оборудования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привязка почтовых адресов на картах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учет различн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ых типов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обрудования (ТВ приемники, голосовые шлюзы, ИБП  и др.)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Решены следующие задачи:</a:t>
            </a:r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приложение выполняет поиск коммутаторов по различным параметрам</a:t>
            </a:r>
            <a:endParaRPr lang="ru-RU" sz="1400" b="0" i="0" dirty="0"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 выстроена ие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рархия устройств - уровень ядра, агрегации, доступа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реализованы функции чтения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редактирования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добавления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удаления устройств и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функции чтения</a:t>
            </a:r>
            <a:r>
              <a:rPr 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редактирования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добавления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удаления портов для каждого коммутатора</a:t>
            </a:r>
            <a:endParaRPr lang="ru-RU" altLang="en-US" dirty="0">
              <a:solidFill>
                <a:srgbClr val="2C2D2E"/>
              </a:solidFill>
              <a:effectLst/>
              <a:latin typeface="Golos Text" panose="020B0503020202020204"/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создано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ролевое управление доступом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Приложение призвано решить проблему растущей сложности сетевых инфраструктур, предоставляя удобный инструмент для точного управления IP-адресами.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highlight>
                  <a:srgbClr val="FFFF00"/>
                </a:highlight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  <a:endParaRPr lang="ru-RU" dirty="0">
              <a:solidFill>
                <a:schemeClr val="bg1"/>
              </a:solidFill>
              <a:highlight>
                <a:srgbClr val="FFFF00"/>
              </a:highlight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709930" y="1233805"/>
            <a:ext cx="4291965" cy="3410585"/>
          </a:xfrm>
        </p:spPr>
        <p:txBody>
          <a:bodyPr/>
          <a:lstStyle/>
          <a:p>
            <a:r>
              <a:rPr lang="ru-RU" sz="2400" b="1">
                <a:sym typeface="+mn-ea"/>
              </a:rPr>
              <a:t>Цель</a:t>
            </a:r>
            <a:r>
              <a:rPr lang="en-US" altLang="ru-RU" sz="2400" b="1">
                <a:sym typeface="+mn-ea"/>
              </a:rPr>
              <a:t>:</a:t>
            </a:r>
            <a:endParaRPr lang="ru-RU" sz="2400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разработка приложения,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обеспечивающего эффективный учет и хранение </a:t>
            </a:r>
            <a:r>
              <a:rPr lang="en-US" altLang="ru-RU"/>
              <a:t>IP</a:t>
            </a:r>
            <a:r>
              <a:rPr lang="ru-RU"/>
              <a:t>-адресов сетевых устройств</a:t>
            </a:r>
            <a:endParaRPr lang="ru-RU"/>
          </a:p>
          <a:p>
            <a:endParaRPr lang="ru-RU"/>
          </a:p>
          <a:p>
            <a:r>
              <a:rPr lang="ru-RU" b="1"/>
              <a:t>Целевая аудитория: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сетевые администраторы,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ИТ-специалисты и организации, ищущие надежное решение для учета и управления IP-адресами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Задачи и актуальность</a:t>
            </a:r>
            <a:endParaRPr lang="ru-RU"/>
          </a:p>
        </p:txBody>
      </p:sp>
      <p:pic>
        <p:nvPicPr>
          <p:cNvPr id="7" name="Picture 6" descr="C:\Users\daion\OneDrive\Документы\new\NetAddressManager\Diploma\Картинки\net.pngne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1483995"/>
            <a:ext cx="2904490" cy="290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Box 8"/>
          <p:cNvSpPr txBox="1"/>
          <p:nvPr/>
        </p:nvSpPr>
        <p:spPr>
          <a:xfrm>
            <a:off x="3700780" y="10267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системы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7990" y="1153795"/>
            <a:ext cx="2653030" cy="3425190"/>
          </a:xfrm>
        </p:spPr>
        <p:txBody>
          <a:bodyPr>
            <a:normAutofit lnSpcReduction="20000"/>
          </a:bodyPr>
          <a:lstStyle/>
          <a:p>
            <a:r>
              <a:rPr lang="ru-RU"/>
              <a:t>Структура базы данных отражает взаимосвязи между сетевыми устройствами, IP-адресами и связанными с ними метаданными.</a:t>
            </a:r>
            <a:endParaRPr lang="ru-RU"/>
          </a:p>
          <a:p>
            <a:endParaRPr lang="ru-RU"/>
          </a:p>
          <a:p>
            <a:r>
              <a:rPr lang="ru-RU">
                <a:solidFill>
                  <a:schemeClr val="tx1"/>
                </a:solidFill>
              </a:rPr>
              <a:t>В структуре приложения используются/использованы:</a:t>
            </a:r>
            <a:endParaRPr lang="ru-RU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/>
              <a:t>C# Rest API ASP.NET Core </a:t>
            </a:r>
            <a:r>
              <a:rPr lang="ru-RU"/>
              <a:t>для </a:t>
            </a:r>
            <a:r>
              <a:rPr lang="ru-RU">
                <a:sym typeface="+mn-ea"/>
              </a:rPr>
              <a:t>серверной части </a:t>
            </a:r>
            <a:endParaRPr lang="ru-RU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/>
              <a:t>C# WPF</a:t>
            </a:r>
            <a:r>
              <a:rPr lang="ru-RU"/>
              <a:t> для удобного интерфейса клиентской части.</a:t>
            </a:r>
            <a:endParaRPr lang="ru-RU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/>
              <a:t>MS SQL</a:t>
            </a:r>
            <a:r>
              <a:rPr lang="en-US"/>
              <a:t> </a:t>
            </a:r>
            <a:r>
              <a:rPr lang="ru-RU" altLang="en-US">
                <a:solidFill>
                  <a:schemeClr val="tx1"/>
                </a:solidFill>
              </a:rPr>
              <a:t>для </a:t>
            </a:r>
            <a:r>
              <a:rPr lang="ru-RU">
                <a:solidFill>
                  <a:schemeClr val="tx1"/>
                </a:solidFill>
              </a:rPr>
              <a:t>БД хранения</a:t>
            </a:r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Picture Placeholder 4" descr="AppFunction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68960" y="936625"/>
            <a:ext cx="398907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20000"/>
          </a:bodyPr>
          <a:lstStyle/>
          <a:p>
            <a:r>
              <a:rPr lang="ru-RU"/>
              <a:t>включает в себя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поиск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просмотр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редактирование 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добавление </a:t>
            </a:r>
            <a:endParaRPr lang="ru-RU"/>
          </a:p>
          <a:p>
            <a:pPr>
              <a:buFont typeface="Arial" panose="020B0604020202020204" pitchFamily="34" charset="0"/>
            </a:pPr>
            <a:r>
              <a:rPr lang="ru-RU"/>
              <a:t>информации о сетевых устройствах, почтовых адресах, типах обрудования, статусе, состояни</a:t>
            </a:r>
            <a:r>
              <a:rPr lang="ru-RU">
                <a:solidFill>
                  <a:srgbClr val="FF0000"/>
                </a:solidFill>
              </a:rPr>
              <a:t>и</a:t>
            </a:r>
            <a:endParaRPr lang="ru-RU" altLang="ru-RU">
              <a:solidFill>
                <a:srgbClr val="FF000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Взаимодействие пользователя с приложением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10"/>
              <a:t>Взаимодействие с пользователем </a:t>
            </a:r>
            <a:endParaRPr lang="ru-RU" sz="311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4999990" y="2821305"/>
            <a:ext cx="3636010" cy="1763395"/>
          </a:xfrm>
        </p:spPr>
        <p:txBody>
          <a:bodyPr>
            <a:normAutofit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обеспечивает безопасность данных и </a:t>
            </a:r>
            <a:r>
              <a:rPr lang="ru-RU">
                <a:solidFill>
                  <a:schemeClr val="tx1"/>
                </a:solidFill>
                <a:sym typeface="+mn-ea"/>
              </a:rPr>
              <a:t>правильное использование системы администратором и обычными пользователями</a:t>
            </a:r>
            <a:endParaRPr lang="ru-RU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buFont typeface="Arial" panose="020B0604020202020204" pitchFamily="34" charset="0"/>
            </a:pPr>
            <a:r>
              <a:rPr lang="ru-RU">
                <a:solidFill>
                  <a:schemeClr val="tx1"/>
                </a:solidFill>
              </a:rPr>
              <a:t>включая администраторов и обычных пользователей, </a:t>
            </a:r>
            <a:endParaRPr lang="ru-RU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tx1"/>
                </a:solidFill>
              </a:rPr>
              <a:t>служит гарантией </a:t>
            </a:r>
            <a:r>
              <a:rPr lang="ru-RU"/>
              <a:t>защиты критически важных функций, способствуя эффективной совместной работе авторизованных пользователей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4999990" y="2401570"/>
            <a:ext cx="2961005" cy="436880"/>
          </a:xfrm>
        </p:spPr>
        <p:txBody>
          <a:bodyPr>
            <a:normAutofit/>
          </a:bodyPr>
          <a:lstStyle/>
          <a:p>
            <a:r>
              <a:rPr lang="ru-RU" sz="1400"/>
              <a:t>Ролевое управление доступом</a:t>
            </a:r>
            <a:endParaRPr lang="ru-RU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Структура базы данных </a:t>
            </a:r>
            <a:endParaRPr lang="ru-RU" altLang="en-US"/>
          </a:p>
        </p:txBody>
      </p:sp>
      <p:pic>
        <p:nvPicPr>
          <p:cNvPr id="3" name="Picture Placeholder 2" descr="БД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343535" y="868680"/>
            <a:ext cx="8329930" cy="33909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37185" y="4295140"/>
            <a:ext cx="844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31775" y="4401820"/>
            <a:ext cx="8552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Иерархия базы данных отражает логические связи между таблицами, где некоторые таблицы имеют прямые связи друг с другом</a:t>
            </a:r>
            <a:endParaRPr 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Поиск устройств</a:t>
            </a:r>
            <a:endParaRPr lang="ru-RU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61330" y="942975"/>
            <a:ext cx="3067685" cy="3875405"/>
          </a:xfrm>
        </p:spPr>
        <p:txBody>
          <a:bodyPr/>
          <a:p>
            <a:r>
              <a:rPr lang="ru-RU" altLang="en-US"/>
              <a:t>К</a:t>
            </a:r>
            <a:r>
              <a:rPr lang="en-US"/>
              <a:t>ритери</a:t>
            </a:r>
            <a:r>
              <a:rPr lang="ru-RU" altLang="en-US"/>
              <a:t>и</a:t>
            </a:r>
            <a:r>
              <a:rPr lang="en-US"/>
              <a:t> поиска</a:t>
            </a:r>
            <a:r>
              <a:rPr lang="ru-RU" altLang="en-US"/>
              <a:t>: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</a:t>
            </a:r>
            <a:r>
              <a:rPr lang="en-US" altLang="en-US"/>
              <a:t>IP-</a:t>
            </a:r>
            <a:r>
              <a:rPr lang="ru-RU" altLang="en-US"/>
              <a:t>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почтовому 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типу оборудования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Details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-</a:t>
            </a:r>
            <a:r>
              <a:rPr lang="en-US" altLang="ru-RU"/>
              <a:t> </a:t>
            </a:r>
            <a:r>
              <a:rPr lang="ru-RU" altLang="en-US"/>
              <a:t>подробная информация по результам поиска</a:t>
            </a:r>
            <a:endParaRPr lang="ru-RU" altLang="en-US"/>
          </a:p>
          <a:p>
            <a:pPr>
              <a:buFont typeface="Arial" panose="020B0604020202020204" pitchFamily="34" charset="0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Update</a:t>
            </a:r>
            <a:endParaRPr lang="en-US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- изменения сведений о </a:t>
            </a:r>
            <a:r>
              <a:rPr lang="ru-RU" altLang="en-US"/>
              <a:t>сетевом устройстве</a:t>
            </a:r>
            <a:endParaRPr lang="ru-RU" altLang="en-US"/>
          </a:p>
        </p:txBody>
      </p:sp>
      <p:pic>
        <p:nvPicPr>
          <p:cNvPr id="10" name="Picture Placeholder 9" descr="SearchResult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942975"/>
            <a:ext cx="4759325" cy="2887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Формы </a:t>
            </a:r>
            <a:r>
              <a:rPr lang="en-US" dirty="0"/>
              <a:t>Details, Update</a:t>
            </a:r>
            <a:endParaRPr lang="en-US" dirty="0"/>
          </a:p>
        </p:txBody>
      </p:sp>
      <p:pic>
        <p:nvPicPr>
          <p:cNvPr id="3" name="Picture Placeholder 2" descr="SwitchDetails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457200" y="1019810"/>
            <a:ext cx="2899410" cy="3342640"/>
          </a:xfrm>
          <a:prstGeom prst="rect">
            <a:avLst/>
          </a:prstGeom>
        </p:spPr>
      </p:pic>
      <p:pic>
        <p:nvPicPr>
          <p:cNvPr id="4" name="Picture Placeholder 3" descr="UpdateSwitch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822825" y="1019810"/>
            <a:ext cx="2961005" cy="3342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461646" y="981912"/>
            <a:ext cx="2589213" cy="269081"/>
          </a:xfrm>
        </p:spPr>
        <p:txBody>
          <a:bodyPr>
            <a:normAutofit fontScale="90000"/>
          </a:bodyPr>
          <a:lstStyle/>
          <a:p>
            <a:r>
              <a:rPr lang="ru-RU" altLang="ru-RU"/>
              <a:t>Добавление типа оборудования</a:t>
            </a:r>
            <a:endParaRPr lang="ru-RU" alt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324564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altLang="ru-RU">
                <a:sym typeface="+mn-ea"/>
              </a:rPr>
              <a:t>Добавление почтового адреса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605425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/>
              <a:t>Добавдение коммутатора</a:t>
            </a:r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61645" y="306435"/>
            <a:ext cx="6291943" cy="527284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6"/>
          </p:nvPr>
        </p:nvSpPr>
        <p:spPr>
          <a:xfrm>
            <a:off x="459740" y="3669665"/>
            <a:ext cx="8409940" cy="104584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</a:t>
            </a:r>
            <a:r>
              <a:rPr lang="ru-RU" sz="1600"/>
              <a:t>п</a:t>
            </a:r>
            <a:r>
              <a:rPr lang="ru-RU" sz="1600"/>
              <a:t>ри попытке добавить данные, уже существующие в базе данных, возникнет ошибка.</a:t>
            </a:r>
            <a:endParaRPr lang="ru-RU" sz="1600"/>
          </a:p>
        </p:txBody>
      </p:sp>
      <p:pic>
        <p:nvPicPr>
          <p:cNvPr id="14" name="Picture Placeholder 13" descr="AddPostalAddress"/>
          <p:cNvPicPr>
            <a:picLocks noChangeAspect="1"/>
          </p:cNvPicPr>
          <p:nvPr>
            <p:ph type="pic" sz="quarter" idx="27"/>
          </p:nvPr>
        </p:nvPicPr>
        <p:blipFill>
          <a:blip r:embed="rId1"/>
          <a:stretch>
            <a:fillRect/>
          </a:stretch>
        </p:blipFill>
        <p:spPr>
          <a:xfrm>
            <a:off x="3245485" y="1341120"/>
            <a:ext cx="2720340" cy="1811020"/>
          </a:xfrm>
          <a:prstGeom prst="rect">
            <a:avLst/>
          </a:prstGeom>
        </p:spPr>
      </p:pic>
      <p:pic>
        <p:nvPicPr>
          <p:cNvPr id="15" name="Picture Placeholder 14" descr="AddSwitch"/>
          <p:cNvPicPr>
            <a:picLocks noChangeAspect="1"/>
          </p:cNvPicPr>
          <p:nvPr>
            <p:ph type="pic" sz="quarter" idx="28"/>
          </p:nvPr>
        </p:nvPicPr>
        <p:blipFill>
          <a:blip r:embed="rId2"/>
          <a:stretch>
            <a:fillRect/>
          </a:stretch>
        </p:blipFill>
        <p:spPr>
          <a:xfrm>
            <a:off x="6052820" y="1341120"/>
            <a:ext cx="2816860" cy="1809750"/>
          </a:xfrm>
          <a:prstGeom prst="rect">
            <a:avLst/>
          </a:prstGeom>
        </p:spPr>
      </p:pic>
      <p:pic>
        <p:nvPicPr>
          <p:cNvPr id="12" name="Picture Placeholder 11" descr="AddEquipment"/>
          <p:cNvPicPr>
            <a:picLocks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61645" y="1341120"/>
            <a:ext cx="2696845" cy="1821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Работа с пользователям</a:t>
            </a:r>
            <a:endParaRPr lang="ru-RU"/>
          </a:p>
        </p:txBody>
      </p:sp>
      <p:pic>
        <p:nvPicPr>
          <p:cNvPr id="9" name="Picture Placeholder 8" descr="UpdateUser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615315" y="935355"/>
            <a:ext cx="2199005" cy="2734310"/>
          </a:xfrm>
          <a:prstGeom prst="rect">
            <a:avLst/>
          </a:prstGeom>
        </p:spPr>
      </p:pic>
      <p:sp>
        <p:nvSpPr>
          <p:cNvPr id="12" name="Объект 7"/>
          <p:cNvSpPr>
            <a:spLocks noGrp="1"/>
          </p:cNvSpPr>
          <p:nvPr>
            <p:ph sz="half" idx="26"/>
          </p:nvPr>
        </p:nvSpPr>
        <p:spPr>
          <a:xfrm>
            <a:off x="565785" y="3855720"/>
            <a:ext cx="8409940" cy="104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 </a:t>
            </a:r>
            <a:r>
              <a:rPr lang="ru-RU" sz="1600">
                <a:solidFill>
                  <a:schemeClr val="tx1"/>
                </a:solidFill>
              </a:rPr>
              <a:t>Манипуляции</a:t>
            </a:r>
            <a:r>
              <a:rPr lang="ru-RU" sz="1600"/>
              <a:t> с данными пользователя доступны только в роли администратор</a:t>
            </a:r>
            <a:r>
              <a:rPr lang="ru-RU" altLang="en-US" sz="1600">
                <a:solidFill>
                  <a:schemeClr val="tx1"/>
                </a:solidFill>
              </a:rPr>
              <a:t>а </a:t>
            </a:r>
            <a:endParaRPr lang="ru-RU" altLang="en-US" sz="1600">
              <a:solidFill>
                <a:schemeClr val="tx1"/>
              </a:solidFill>
            </a:endParaRPr>
          </a:p>
        </p:txBody>
      </p:sp>
      <p:pic>
        <p:nvPicPr>
          <p:cNvPr id="14" name="Picture Placeholder 13" descr="UserPage"/>
          <p:cNvPicPr>
            <a:picLocks noChangeAspect="1"/>
          </p:cNvPicPr>
          <p:nvPr>
            <p:ph type="pic" sz="quarter" idx="20"/>
          </p:nvPr>
        </p:nvPicPr>
        <p:blipFill>
          <a:blip r:embed="rId2"/>
          <a:stretch>
            <a:fillRect/>
          </a:stretch>
        </p:blipFill>
        <p:spPr>
          <a:xfrm>
            <a:off x="3512185" y="935355"/>
            <a:ext cx="4565650" cy="2572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2488</Words>
  <Application>WPS Presentation</Application>
  <PresentationFormat>Экран (16:9)</PresentationFormat>
  <Paragraphs>95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ALS Gorizont Bold Expanded</vt:lpstr>
      <vt:lpstr>Segoe Print</vt:lpstr>
      <vt:lpstr>Golos Text</vt:lpstr>
      <vt:lpstr>Agency FB</vt:lpstr>
      <vt:lpstr>Arial</vt:lpstr>
      <vt:lpstr>Golos Text DemiBold</vt:lpstr>
      <vt:lpstr>Yu Gothic UI Semibold</vt:lpstr>
      <vt:lpstr>Golos Text</vt:lpstr>
      <vt:lpstr>Wingdings</vt:lpstr>
      <vt:lpstr>Calibri</vt:lpstr>
      <vt:lpstr>Microsoft YaHei</vt:lpstr>
      <vt:lpstr>Arial Unicode MS</vt:lpstr>
      <vt:lpstr>Тема1</vt:lpstr>
      <vt:lpstr>Net Address Management учет и управлениe IP-адресами  сетевых устройств</vt:lpstr>
      <vt:lpstr>Задачи и необходимость</vt:lpstr>
      <vt:lpstr>Описание системы</vt:lpstr>
      <vt:lpstr>Взаимодействие с пользователем </vt:lpstr>
      <vt:lpstr>Поиск устройств</vt:lpstr>
      <vt:lpstr>Поиск устройств</vt:lpstr>
      <vt:lpstr>Формы Details, Update</vt:lpstr>
      <vt:lpstr>PowerPoint 演示文稿</vt:lpstr>
      <vt:lpstr>Работа с пользователям</vt:lpstr>
      <vt:lpstr>Перспективы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Daniel Volkov</cp:lastModifiedBy>
  <cp:revision>118</cp:revision>
  <dcterms:created xsi:type="dcterms:W3CDTF">2023-08-16T12:00:00Z</dcterms:created>
  <dcterms:modified xsi:type="dcterms:W3CDTF">2023-08-28T19:00:02Z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69FEC71E37D241BDA33BED31A2781652</vt:lpwstr>
  </property>
  <property fmtid="{D5CDD505-2E9C-101B-9397-08002B2CF9AE}" pid="3" name="KSOProductBuildVer">
    <vt:lpwstr>1033-11.2.0.11219</vt:lpwstr>
  </property>
</Properties>
</file>